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1" r:id="rId2"/>
    <p:sldId id="274" r:id="rId3"/>
    <p:sldId id="261" r:id="rId4"/>
    <p:sldId id="272" r:id="rId5"/>
    <p:sldId id="273" r:id="rId6"/>
    <p:sldId id="262" r:id="rId7"/>
    <p:sldId id="266" r:id="rId8"/>
    <p:sldId id="267" r:id="rId9"/>
    <p:sldId id="269" r:id="rId10"/>
    <p:sldId id="27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3" autoAdjust="0"/>
    <p:restoredTop sz="71948" autoAdjust="0"/>
  </p:normalViewPr>
  <p:slideViewPr>
    <p:cSldViewPr snapToGrid="0">
      <p:cViewPr varScale="1">
        <p:scale>
          <a:sx n="45" d="100"/>
          <a:sy n="45" d="100"/>
        </p:scale>
        <p:origin x="-8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C97B-6E39-4D97-B865-E6A9FDBCFC0F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F979C-BFA6-48CD-9447-17FFC16DDE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024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paper is about a </a:t>
            </a:r>
            <a:r>
              <a:rPr lang="en-US" altLang="zh-CN" sz="1200" dirty="0" err="1" smtClean="0">
                <a:latin typeface="+mn-lt"/>
              </a:rPr>
              <a:t>spatio</a:t>
            </a:r>
            <a:r>
              <a:rPr lang="en-US" altLang="zh-CN" sz="1200" dirty="0" smtClean="0">
                <a:latin typeface="+mn-lt"/>
              </a:rPr>
              <a:t>-temporal appearance representation for video-based pedestrian re-identification.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678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 we compare the appearance representations extracted from each video and match the</a:t>
            </a:r>
            <a:r>
              <a:rPr lang="en-US" altLang="zh-CN" sz="1200" dirty="0" smtClean="0"/>
              <a:t> query sequence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to the right </a:t>
            </a:r>
            <a:r>
              <a:rPr lang="en-US" altLang="zh-CN" sz="1200" baseline="0" dirty="0" smtClean="0"/>
              <a:t>one.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12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a video sequence of a </a:t>
            </a:r>
            <a:r>
              <a:rPr lang="en-US" altLang="zh-CN" sz="1200" dirty="0" smtClean="0"/>
              <a:t>person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CN" sz="1200" dirty="0" smtClean="0"/>
              <a:t>the goal of the </a:t>
            </a:r>
            <a:r>
              <a:rPr lang="en-US" altLang="zh-CN" sz="1200" dirty="0" smtClean="0">
                <a:latin typeface="+mn-lt"/>
              </a:rPr>
              <a:t>pedestrian</a:t>
            </a:r>
            <a:r>
              <a:rPr lang="en-US" altLang="zh-CN" sz="1200" dirty="0" smtClean="0"/>
              <a:t> re-identification is to match a query against the gallery set.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656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Pedestrian re-id is a difficult problem due to the large </a:t>
            </a:r>
            <a:r>
              <a:rPr lang="en-US" altLang="zh-CN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variations in a person’s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appearance</a:t>
            </a:r>
            <a:r>
              <a:rPr lang="en-US" altLang="zh-CN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caused by different poses and viewpoints, illumination changes, and occlusions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spatial and temporal alignment </a:t>
            </a:r>
            <a:r>
              <a:rPr lang="en-US" altLang="zh-CN" sz="1200" dirty="0" smtClean="0"/>
              <a:t>plays an important role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case</a:t>
            </a:r>
            <a:r>
              <a:rPr lang="en-US" altLang="zh-CN" sz="1200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060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takes the video of a walking person as input and builds a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spatio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-temporal appearance representation for pedestrian re-identification.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309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087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a video sequence of a walking person, we first extract the individual walking cycles.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582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walking cycle, we divide the chunk of video data both spatially and temporally.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914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obtain multiple video blobs based on the spatial and temporal segmentation, and each video blob is a small chunk of data corresponding to a certain action primitive of a certain body part. We call it body-action unit.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867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spatio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-temporally meaningful body-action units, we train visual vocabularies and extract Fisher vectors. 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then concatenate the Fisher vectors extracted from all the body-action units to form a fixed-length feature vector to represent the appearance of a walking person.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979C-BFA6-48CD-9447-17FFC16DDE6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962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360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898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661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032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299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198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160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0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735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380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249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44FF-62EE-4A43-9DEB-91BD6AAAFF09}" type="datetimeFigureOut">
              <a:rPr lang="zh-CN" altLang="en-US" smtClean="0"/>
              <a:pPr/>
              <a:t>2015/10/7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704FE-EFBA-46AE-B2E8-2E9D6FCF20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750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19795" y="1484424"/>
            <a:ext cx="8078190" cy="170491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</a:rPr>
              <a:t>A </a:t>
            </a:r>
            <a:r>
              <a:rPr lang="en-US" altLang="zh-CN" sz="3200" dirty="0" err="1">
                <a:latin typeface="+mn-lt"/>
              </a:rPr>
              <a:t>Spatio</a:t>
            </a:r>
            <a:r>
              <a:rPr lang="en-US" altLang="zh-CN" sz="3200" dirty="0">
                <a:latin typeface="+mn-lt"/>
              </a:rPr>
              <a:t>-Temporal Appearance Representation for Video-based Pedestrian Re-Identification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 smtClean="0"/>
              <a:t>Kan</a:t>
            </a:r>
            <a:r>
              <a:rPr lang="en-US" altLang="zh-CN" dirty="0" smtClean="0"/>
              <a:t> Liu, </a:t>
            </a:r>
            <a:r>
              <a:rPr lang="en-US" altLang="zh-CN" dirty="0" err="1" smtClean="0"/>
              <a:t>Bingpeng</a:t>
            </a:r>
            <a:r>
              <a:rPr lang="en-US" altLang="zh-CN" dirty="0" smtClean="0"/>
              <a:t> Ma, Wei Zhang, </a:t>
            </a:r>
            <a:r>
              <a:rPr lang="en-US" altLang="zh-CN" dirty="0" err="1" smtClean="0"/>
              <a:t>Rui</a:t>
            </a:r>
            <a:r>
              <a:rPr lang="en-US" altLang="zh-CN" dirty="0" smtClean="0"/>
              <a:t> Huang</a:t>
            </a:r>
          </a:p>
          <a:p>
            <a:endParaRPr lang="en-US" altLang="zh-CN" dirty="0"/>
          </a:p>
          <a:p>
            <a:r>
              <a:rPr lang="en-US" altLang="zh-CN" sz="2000" dirty="0"/>
              <a:t>ICCV 2015</a:t>
            </a:r>
          </a:p>
          <a:p>
            <a:r>
              <a:rPr lang="en-US" altLang="zh-CN" sz="2000" dirty="0"/>
              <a:t>Submission ID: 1276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4114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112">
        <p:fade/>
      </p:transition>
    </mc:Choice>
    <mc:Fallback>
      <p:transition spd="med" advTm="2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223" y="2875310"/>
            <a:ext cx="1466850" cy="1647825"/>
          </a:xfrm>
          <a:prstGeom prst="rect">
            <a:avLst/>
          </a:prstGeom>
        </p:spPr>
      </p:pic>
      <p:cxnSp>
        <p:nvCxnSpPr>
          <p:cNvPr id="59" name="肘形连接符 58"/>
          <p:cNvCxnSpPr/>
          <p:nvPr/>
        </p:nvCxnSpPr>
        <p:spPr>
          <a:xfrm>
            <a:off x="4836559" y="3665878"/>
            <a:ext cx="1643074" cy="85725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0" name="肘形连接符 59"/>
          <p:cNvCxnSpPr/>
          <p:nvPr/>
        </p:nvCxnSpPr>
        <p:spPr>
          <a:xfrm flipV="1">
            <a:off x="4836559" y="2808622"/>
            <a:ext cx="1643074" cy="85725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61" name="Picture 28" descr="E:\data\Wifi\140102 图片库\563de843_0e15_44f2_9069_2d35f417cc4a_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939" y="3237250"/>
            <a:ext cx="928694" cy="928694"/>
          </a:xfrm>
          <a:prstGeom prst="rect">
            <a:avLst/>
          </a:prstGeom>
          <a:noFill/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633" y="2001389"/>
            <a:ext cx="1295400" cy="15621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222" y="3812499"/>
            <a:ext cx="1466850" cy="1647825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3000829" y="668919"/>
            <a:ext cx="621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Pedestrian re-identification tasks</a:t>
            </a:r>
            <a:endParaRPr lang="zh-CN" altLang="en-US" sz="3200" dirty="0"/>
          </a:p>
        </p:txBody>
      </p:sp>
      <p:sp>
        <p:nvSpPr>
          <p:cNvPr id="2" name="右箭头 1"/>
          <p:cNvSpPr/>
          <p:nvPr/>
        </p:nvSpPr>
        <p:spPr>
          <a:xfrm rot="2634167">
            <a:off x="7854193" y="2961505"/>
            <a:ext cx="537029" cy="420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2634167">
            <a:off x="8046424" y="4807205"/>
            <a:ext cx="537029" cy="420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2634167">
            <a:off x="3835516" y="4643545"/>
            <a:ext cx="537029" cy="420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399508" y="5047489"/>
            <a:ext cx="2520782" cy="451742"/>
            <a:chOff x="1353361" y="5191265"/>
            <a:chExt cx="6306355" cy="601688"/>
          </a:xfrm>
        </p:grpSpPr>
        <p:cxnSp>
          <p:nvCxnSpPr>
            <p:cNvPr id="13" name="直接箭头连接符 12"/>
            <p:cNvCxnSpPr/>
            <p:nvPr/>
          </p:nvCxnSpPr>
          <p:spPr bwMode="auto">
            <a:xfrm>
              <a:off x="1353361" y="5767824"/>
              <a:ext cx="6306355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 flipV="1">
              <a:off x="1372424" y="5191265"/>
              <a:ext cx="0" cy="576558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矩形 14"/>
            <p:cNvSpPr/>
            <p:nvPr/>
          </p:nvSpPr>
          <p:spPr bwMode="auto">
            <a:xfrm>
              <a:off x="1355363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1467476" y="5498263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579589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691702" y="5408409"/>
              <a:ext cx="112113" cy="359415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803815" y="5363483"/>
              <a:ext cx="112113" cy="40434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994006" y="5520728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106119" y="5458955"/>
              <a:ext cx="112113" cy="30886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218232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330345" y="5520728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2442458" y="5363485"/>
              <a:ext cx="112113" cy="40433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594612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706725" y="536776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818838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930951" y="562662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3043064" y="5556026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3193215" y="5626623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3305328" y="5498261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3417441" y="5397176"/>
              <a:ext cx="112113" cy="370646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3529554" y="5520726"/>
              <a:ext cx="112113" cy="24709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3641667" y="5608974"/>
              <a:ext cx="112113" cy="15884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033069" y="562662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5145182" y="5456665"/>
              <a:ext cx="112113" cy="31115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5257295" y="5511576"/>
              <a:ext cx="112113" cy="2562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369408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481521" y="5676307"/>
              <a:ext cx="112113" cy="9151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633674" y="5626625"/>
              <a:ext cx="112113" cy="14119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5745787" y="5556026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5857900" y="5503077"/>
              <a:ext cx="112113" cy="26474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5970013" y="5417769"/>
              <a:ext cx="112113" cy="35005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6082126" y="5644276"/>
              <a:ext cx="112113" cy="1235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6234279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346392" y="5716700"/>
              <a:ext cx="112113" cy="51122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58506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570619" y="5495166"/>
              <a:ext cx="112113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682732" y="5438361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6834885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6946998" y="536776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7059111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7171224" y="5401754"/>
              <a:ext cx="112113" cy="36607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7283337" y="5438361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5" name="TextBox 131"/>
            <p:cNvSpPr txBox="1"/>
            <p:nvPr/>
          </p:nvSpPr>
          <p:spPr>
            <a:xfrm>
              <a:off x="3715734" y="5256748"/>
              <a:ext cx="903120" cy="532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…</a:t>
              </a:r>
              <a:endParaRPr lang="zh-CN" altLang="en-US" sz="2000" dirty="0"/>
            </a:p>
          </p:txBody>
        </p:sp>
        <p:sp>
          <p:nvSpPr>
            <p:cNvPr id="56" name="TextBox 132"/>
            <p:cNvSpPr txBox="1"/>
            <p:nvPr/>
          </p:nvSpPr>
          <p:spPr>
            <a:xfrm>
              <a:off x="4325335" y="5260035"/>
              <a:ext cx="903120" cy="532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…</a:t>
              </a:r>
              <a:endParaRPr lang="zh-CN" altLang="en-US" sz="20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710252" y="3263062"/>
            <a:ext cx="2520782" cy="451742"/>
            <a:chOff x="1353361" y="5191265"/>
            <a:chExt cx="6306355" cy="601688"/>
          </a:xfrm>
        </p:grpSpPr>
        <p:cxnSp>
          <p:nvCxnSpPr>
            <p:cNvPr id="58" name="直接箭头连接符 57"/>
            <p:cNvCxnSpPr/>
            <p:nvPr/>
          </p:nvCxnSpPr>
          <p:spPr bwMode="auto">
            <a:xfrm>
              <a:off x="1353361" y="5767824"/>
              <a:ext cx="6306355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直接箭头连接符 64"/>
            <p:cNvCxnSpPr/>
            <p:nvPr/>
          </p:nvCxnSpPr>
          <p:spPr bwMode="auto">
            <a:xfrm flipV="1">
              <a:off x="1353361" y="5191265"/>
              <a:ext cx="0" cy="576557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矩形 66"/>
            <p:cNvSpPr/>
            <p:nvPr/>
          </p:nvSpPr>
          <p:spPr bwMode="auto">
            <a:xfrm>
              <a:off x="1355363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1467476" y="5498263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1579586" y="5453335"/>
              <a:ext cx="114377" cy="314489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1691702" y="5408409"/>
              <a:ext cx="112113" cy="359415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1803813" y="5320309"/>
              <a:ext cx="114377" cy="447515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2" name="矩形 71"/>
            <p:cNvSpPr/>
            <p:nvPr/>
          </p:nvSpPr>
          <p:spPr bwMode="auto">
            <a:xfrm>
              <a:off x="1982090" y="5532600"/>
              <a:ext cx="114377" cy="235224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2097125" y="5397176"/>
              <a:ext cx="121107" cy="370648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2218232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2330345" y="5520728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2439421" y="5453334"/>
              <a:ext cx="121107" cy="31448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2594610" y="5339000"/>
              <a:ext cx="114377" cy="428824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2706725" y="536776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2818838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2930951" y="562662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3040798" y="5474309"/>
              <a:ext cx="114377" cy="293515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3193215" y="5626623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3305325" y="5339000"/>
              <a:ext cx="114377" cy="428823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3417441" y="5397176"/>
              <a:ext cx="112113" cy="370646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3529552" y="5453335"/>
              <a:ext cx="115183" cy="314490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3641667" y="5608974"/>
              <a:ext cx="112113" cy="15884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5033066" y="5543190"/>
              <a:ext cx="114377" cy="2246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5145179" y="5495166"/>
              <a:ext cx="114377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5257292" y="5438362"/>
              <a:ext cx="114377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369408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5481521" y="5676307"/>
              <a:ext cx="112113" cy="9151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5627718" y="5626625"/>
              <a:ext cx="112113" cy="14119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5739831" y="5556026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5855635" y="5367763"/>
              <a:ext cx="114377" cy="4000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5970013" y="5417769"/>
              <a:ext cx="112113" cy="35005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6082126" y="5644276"/>
              <a:ext cx="112113" cy="1235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6234276" y="5519905"/>
              <a:ext cx="114377" cy="24792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6346392" y="5716700"/>
              <a:ext cx="112113" cy="51122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9" name="矩形 98"/>
            <p:cNvSpPr/>
            <p:nvPr/>
          </p:nvSpPr>
          <p:spPr bwMode="auto">
            <a:xfrm>
              <a:off x="6458506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0" name="矩形 99"/>
            <p:cNvSpPr/>
            <p:nvPr/>
          </p:nvSpPr>
          <p:spPr bwMode="auto">
            <a:xfrm>
              <a:off x="6568355" y="5408409"/>
              <a:ext cx="114377" cy="35941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6682732" y="5438361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6828929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6941040" y="5438361"/>
              <a:ext cx="114377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7059109" y="5453334"/>
              <a:ext cx="114377" cy="31448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7177179" y="5339000"/>
              <a:ext cx="114377" cy="428824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7289290" y="5495165"/>
              <a:ext cx="118070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7" name="TextBox 131"/>
            <p:cNvSpPr txBox="1"/>
            <p:nvPr/>
          </p:nvSpPr>
          <p:spPr>
            <a:xfrm>
              <a:off x="3715734" y="5256748"/>
              <a:ext cx="903120" cy="532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…</a:t>
              </a:r>
              <a:endParaRPr lang="zh-CN" altLang="en-US" sz="2000" dirty="0"/>
            </a:p>
          </p:txBody>
        </p:sp>
        <p:sp>
          <p:nvSpPr>
            <p:cNvPr id="108" name="TextBox 132"/>
            <p:cNvSpPr txBox="1"/>
            <p:nvPr/>
          </p:nvSpPr>
          <p:spPr>
            <a:xfrm>
              <a:off x="4325335" y="5260035"/>
              <a:ext cx="903120" cy="532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…</a:t>
              </a:r>
              <a:endParaRPr lang="zh-CN" altLang="en-US" sz="2000" dirty="0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697276" y="5222500"/>
            <a:ext cx="2520782" cy="451742"/>
            <a:chOff x="1353361" y="5191265"/>
            <a:chExt cx="6306355" cy="601688"/>
          </a:xfrm>
        </p:grpSpPr>
        <p:cxnSp>
          <p:nvCxnSpPr>
            <p:cNvPr id="110" name="直接箭头连接符 109"/>
            <p:cNvCxnSpPr/>
            <p:nvPr/>
          </p:nvCxnSpPr>
          <p:spPr bwMode="auto">
            <a:xfrm>
              <a:off x="1353361" y="5767824"/>
              <a:ext cx="6306355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直接箭头连接符 110"/>
            <p:cNvCxnSpPr/>
            <p:nvPr/>
          </p:nvCxnSpPr>
          <p:spPr bwMode="auto">
            <a:xfrm flipV="1">
              <a:off x="1356538" y="5191265"/>
              <a:ext cx="0" cy="576558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2" name="矩形 111"/>
            <p:cNvSpPr/>
            <p:nvPr/>
          </p:nvSpPr>
          <p:spPr bwMode="auto">
            <a:xfrm>
              <a:off x="1355363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1467473" y="5375872"/>
              <a:ext cx="114377" cy="391952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1577600" y="5310086"/>
              <a:ext cx="114377" cy="45773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1687452" y="5520726"/>
              <a:ext cx="114377" cy="24709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1801826" y="5608973"/>
              <a:ext cx="114377" cy="15885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1975855" y="5495166"/>
              <a:ext cx="114377" cy="27265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8" name="矩形 117"/>
            <p:cNvSpPr/>
            <p:nvPr/>
          </p:nvSpPr>
          <p:spPr bwMode="auto">
            <a:xfrm>
              <a:off x="2093925" y="5608973"/>
              <a:ext cx="114377" cy="158851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9" name="矩形 118"/>
            <p:cNvSpPr/>
            <p:nvPr/>
          </p:nvSpPr>
          <p:spPr bwMode="auto">
            <a:xfrm>
              <a:off x="2213981" y="5363483"/>
              <a:ext cx="114377" cy="404340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0" name="矩形 119"/>
            <p:cNvSpPr/>
            <p:nvPr/>
          </p:nvSpPr>
          <p:spPr bwMode="auto">
            <a:xfrm>
              <a:off x="2328081" y="5310086"/>
              <a:ext cx="114377" cy="457738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2442456" y="5580211"/>
              <a:ext cx="114377" cy="187613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2592348" y="5351688"/>
              <a:ext cx="114377" cy="416137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2706723" y="5519901"/>
              <a:ext cx="114377" cy="24792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2818836" y="5608973"/>
              <a:ext cx="114377" cy="15885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2930949" y="5411175"/>
              <a:ext cx="114377" cy="35665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3043062" y="5287623"/>
              <a:ext cx="114377" cy="48020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3181301" y="5393522"/>
              <a:ext cx="123111" cy="374301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3305328" y="5498261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3417439" y="5453335"/>
              <a:ext cx="114377" cy="314486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3535509" y="5644274"/>
              <a:ext cx="114377" cy="123550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3651317" y="5556026"/>
              <a:ext cx="114377" cy="211797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5027109" y="5495166"/>
              <a:ext cx="114377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5142918" y="5644274"/>
              <a:ext cx="114377" cy="12355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5255031" y="5351688"/>
              <a:ext cx="114377" cy="41613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5369408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5479257" y="5483598"/>
              <a:ext cx="114377" cy="284226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621759" y="5483600"/>
              <a:ext cx="114377" cy="28422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5739829" y="5363483"/>
              <a:ext cx="114377" cy="40434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5857896" y="5608973"/>
              <a:ext cx="114377" cy="15884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5970010" y="5620094"/>
              <a:ext cx="114377" cy="14772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6082126" y="5644276"/>
              <a:ext cx="112113" cy="1235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6228322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6340433" y="5417769"/>
              <a:ext cx="114377" cy="350054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6458506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6570619" y="5495166"/>
              <a:ext cx="112113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6682729" y="5543189"/>
              <a:ext cx="114377" cy="2246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6834885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6946996" y="5644274"/>
              <a:ext cx="114377" cy="1235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7059111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50" name="矩形 149"/>
            <p:cNvSpPr/>
            <p:nvPr/>
          </p:nvSpPr>
          <p:spPr bwMode="auto">
            <a:xfrm>
              <a:off x="7171224" y="5401754"/>
              <a:ext cx="112113" cy="36607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7283333" y="5287623"/>
              <a:ext cx="114377" cy="480201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52" name="TextBox 131"/>
            <p:cNvSpPr txBox="1"/>
            <p:nvPr/>
          </p:nvSpPr>
          <p:spPr>
            <a:xfrm>
              <a:off x="3715734" y="5256748"/>
              <a:ext cx="903120" cy="532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…</a:t>
              </a:r>
              <a:endParaRPr lang="zh-CN" altLang="en-US" sz="2000" dirty="0"/>
            </a:p>
          </p:txBody>
        </p:sp>
        <p:sp>
          <p:nvSpPr>
            <p:cNvPr id="153" name="TextBox 132"/>
            <p:cNvSpPr txBox="1"/>
            <p:nvPr/>
          </p:nvSpPr>
          <p:spPr>
            <a:xfrm>
              <a:off x="4325335" y="5260035"/>
              <a:ext cx="903120" cy="532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…</a:t>
              </a:r>
              <a:endParaRPr lang="zh-CN" altLang="en-US" sz="2000" dirty="0"/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4841548" y="3665879"/>
            <a:ext cx="838668" cy="1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flipV="1">
            <a:off x="5661166" y="2808622"/>
            <a:ext cx="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/>
          <p:cNvCxnSpPr/>
          <p:nvPr/>
        </p:nvCxnSpPr>
        <p:spPr>
          <a:xfrm flipV="1">
            <a:off x="5661166" y="2807029"/>
            <a:ext cx="818664" cy="79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L 形 164"/>
          <p:cNvSpPr/>
          <p:nvPr/>
        </p:nvSpPr>
        <p:spPr>
          <a:xfrm rot="19088366">
            <a:off x="5646539" y="3368136"/>
            <a:ext cx="849603" cy="506250"/>
          </a:xfrm>
          <a:prstGeom prst="corner">
            <a:avLst>
              <a:gd name="adj1" fmla="val 42024"/>
              <a:gd name="adj2" fmla="val 409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8095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479" y="2875310"/>
            <a:ext cx="1466850" cy="1647825"/>
          </a:xfrm>
          <a:prstGeom prst="rect">
            <a:avLst/>
          </a:prstGeom>
        </p:spPr>
      </p:pic>
      <p:cxnSp>
        <p:nvCxnSpPr>
          <p:cNvPr id="59" name="肘形连接符 58"/>
          <p:cNvCxnSpPr/>
          <p:nvPr/>
        </p:nvCxnSpPr>
        <p:spPr>
          <a:xfrm>
            <a:off x="5097815" y="3665878"/>
            <a:ext cx="1643074" cy="85725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0" name="肘形连接符 59"/>
          <p:cNvCxnSpPr/>
          <p:nvPr/>
        </p:nvCxnSpPr>
        <p:spPr>
          <a:xfrm flipV="1">
            <a:off x="5097815" y="2808622"/>
            <a:ext cx="1643074" cy="85725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61" name="Picture 28" descr="E:\data\Wifi\140102 图片库\563de843_0e15_44f2_9069_2d35f417cc4a_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2195" y="3237250"/>
            <a:ext cx="928694" cy="928694"/>
          </a:xfrm>
          <a:prstGeom prst="rect">
            <a:avLst/>
          </a:prstGeom>
          <a:noFill/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0889" y="2001389"/>
            <a:ext cx="1295400" cy="15621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478" y="3812499"/>
            <a:ext cx="1466850" cy="1647825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3000829" y="668919"/>
            <a:ext cx="621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Pedestrian re-identification tasks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8644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03" y="1587522"/>
            <a:ext cx="6273566" cy="33183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00829" y="668919"/>
            <a:ext cx="621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Pedestrian re-identification datasets </a:t>
            </a:r>
            <a:endParaRPr lang="zh-CN" altLang="en-US" sz="3200" dirty="0"/>
          </a:p>
        </p:txBody>
      </p:sp>
      <p:sp>
        <p:nvSpPr>
          <p:cNvPr id="5" name="爆炸形 1 4"/>
          <p:cNvSpPr/>
          <p:nvPr/>
        </p:nvSpPr>
        <p:spPr>
          <a:xfrm>
            <a:off x="1712686" y="4847773"/>
            <a:ext cx="2830285" cy="161108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Poses and Viewpoints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爆炸形 1 6"/>
          <p:cNvSpPr/>
          <p:nvPr/>
        </p:nvSpPr>
        <p:spPr>
          <a:xfrm>
            <a:off x="4557490" y="5181594"/>
            <a:ext cx="3048001" cy="161108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Illumination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爆炸形 1 7"/>
          <p:cNvSpPr/>
          <p:nvPr/>
        </p:nvSpPr>
        <p:spPr>
          <a:xfrm>
            <a:off x="7503893" y="4775202"/>
            <a:ext cx="3048001" cy="161108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Occlusions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ata\Robotics\140922 NEC\ReID\demo\gif\stk-1-1-37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420689"/>
            <a:ext cx="1466850" cy="1647825"/>
          </a:xfrm>
          <a:prstGeom prst="rect">
            <a:avLst/>
          </a:prstGeom>
          <a:noFill/>
        </p:spPr>
      </p:pic>
      <p:sp>
        <p:nvSpPr>
          <p:cNvPr id="10" name="上箭头 9"/>
          <p:cNvSpPr/>
          <p:nvPr/>
        </p:nvSpPr>
        <p:spPr>
          <a:xfrm rot="10800000">
            <a:off x="5253016" y="2551962"/>
            <a:ext cx="876300" cy="2078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877362" y="5191265"/>
            <a:ext cx="6306355" cy="604400"/>
            <a:chOff x="1353361" y="5191265"/>
            <a:chExt cx="6306355" cy="604400"/>
          </a:xfrm>
        </p:grpSpPr>
        <p:cxnSp>
          <p:nvCxnSpPr>
            <p:cNvPr id="14" name="直接箭头连接符 13"/>
            <p:cNvCxnSpPr/>
            <p:nvPr/>
          </p:nvCxnSpPr>
          <p:spPr bwMode="auto">
            <a:xfrm>
              <a:off x="1353361" y="5767824"/>
              <a:ext cx="6306355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直接箭头连接符 14"/>
            <p:cNvCxnSpPr/>
            <p:nvPr/>
          </p:nvCxnSpPr>
          <p:spPr bwMode="auto">
            <a:xfrm flipV="1">
              <a:off x="1353361" y="5191265"/>
              <a:ext cx="0" cy="576557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矩形 15"/>
            <p:cNvSpPr/>
            <p:nvPr/>
          </p:nvSpPr>
          <p:spPr bwMode="auto">
            <a:xfrm>
              <a:off x="1355363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467476" y="5498263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579589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691702" y="5408409"/>
              <a:ext cx="112113" cy="359415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803815" y="5363483"/>
              <a:ext cx="112113" cy="40434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994006" y="5520728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106119" y="5458955"/>
              <a:ext cx="112113" cy="30886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218232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330345" y="5520728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442458" y="5363485"/>
              <a:ext cx="112113" cy="40433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594612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706725" y="536776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818838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930951" y="562662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3043064" y="5556026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3193215" y="5626623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3305328" y="5498261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3417441" y="5397176"/>
              <a:ext cx="112113" cy="370646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3529554" y="5520726"/>
              <a:ext cx="112113" cy="24709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3641667" y="5608974"/>
              <a:ext cx="112113" cy="15884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033069" y="562662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145182" y="5456665"/>
              <a:ext cx="112113" cy="31115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257295" y="5511576"/>
              <a:ext cx="112113" cy="2562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5369408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5481521" y="5676307"/>
              <a:ext cx="112113" cy="9151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5633674" y="5626625"/>
              <a:ext cx="112113" cy="14119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5745787" y="5556026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5857900" y="5503077"/>
              <a:ext cx="112113" cy="26474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5970013" y="5417769"/>
              <a:ext cx="112113" cy="35005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082126" y="5644276"/>
              <a:ext cx="112113" cy="1235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234279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346392" y="5716700"/>
              <a:ext cx="112113" cy="51122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6458506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6570619" y="5495166"/>
              <a:ext cx="112113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6682732" y="5438361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6834885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6946998" y="536776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7059111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7171224" y="5401754"/>
              <a:ext cx="112113" cy="36607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7283337" y="5438361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8" name="TextBox 131"/>
            <p:cNvSpPr txBox="1"/>
            <p:nvPr/>
          </p:nvSpPr>
          <p:spPr>
            <a:xfrm>
              <a:off x="3876040" y="532130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zh-CN" altLang="en-US" sz="2400" dirty="0"/>
            </a:p>
          </p:txBody>
        </p:sp>
        <p:sp>
          <p:nvSpPr>
            <p:cNvPr id="59" name="TextBox 132"/>
            <p:cNvSpPr txBox="1"/>
            <p:nvPr/>
          </p:nvSpPr>
          <p:spPr>
            <a:xfrm>
              <a:off x="4485640" y="533400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zh-CN" altLang="en-US" sz="2400" dirty="0"/>
            </a:p>
          </p:txBody>
        </p:sp>
      </p:grpSp>
      <p:sp>
        <p:nvSpPr>
          <p:cNvPr id="2" name="云形标注 1"/>
          <p:cNvSpPr/>
          <p:nvPr/>
        </p:nvSpPr>
        <p:spPr>
          <a:xfrm>
            <a:off x="6302228" y="3754421"/>
            <a:ext cx="4046458" cy="1180437"/>
          </a:xfrm>
          <a:prstGeom prst="cloudCallout">
            <a:avLst>
              <a:gd name="adj1" fmla="val -49556"/>
              <a:gd name="adj2" fmla="val 684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</a:rPr>
              <a:t>Spatio</a:t>
            </a:r>
            <a:r>
              <a:rPr lang="en-US" altLang="zh-CN" sz="2800" dirty="0">
                <a:solidFill>
                  <a:schemeClr val="tx1"/>
                </a:solidFill>
              </a:rPr>
              <a:t>-temporal Representation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17101618"/>
      </p:ext>
    </p:extLst>
  </p:cSld>
  <p:clrMapOvr>
    <a:masterClrMapping/>
  </p:clrMapOvr>
  <p:transition advTm="9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E:\data\Robotics\140922 NEC\ReID\demo\gif\per-1-1-37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177" y="2879725"/>
            <a:ext cx="609600" cy="1219200"/>
          </a:xfrm>
          <a:prstGeom prst="rect">
            <a:avLst/>
          </a:prstGeom>
          <a:noFill/>
        </p:spPr>
      </p:pic>
      <p:sp>
        <p:nvSpPr>
          <p:cNvPr id="12" name="右箭头 11"/>
          <p:cNvSpPr/>
          <p:nvPr/>
        </p:nvSpPr>
        <p:spPr>
          <a:xfrm>
            <a:off x="2794000" y="3197225"/>
            <a:ext cx="6477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5268807"/>
      </p:ext>
    </p:extLst>
  </p:cSld>
  <p:clrMapOvr>
    <a:masterClrMapping/>
  </p:clrMapOvr>
  <p:transition advTm="49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40833 -0.003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:\data\Robotics\140922 NEC\ReID\demo\gif\opt-1-1-3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7300" y="2756650"/>
            <a:ext cx="8204200" cy="1389365"/>
          </a:xfrm>
          <a:prstGeom prst="rect">
            <a:avLst/>
          </a:prstGeom>
          <a:noFill/>
        </p:spPr>
      </p:pic>
      <p:pic>
        <p:nvPicPr>
          <p:cNvPr id="16390" name="Picture 6" descr="E:\data\Robotics\140922 NEC\ReID\demo\gif\per-1-1-3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9300" y="2854325"/>
            <a:ext cx="609600" cy="121920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303" y="2754611"/>
            <a:ext cx="8205589" cy="1389600"/>
          </a:xfrm>
          <a:prstGeom prst="rect">
            <a:avLst/>
          </a:prstGeom>
        </p:spPr>
      </p:pic>
      <p:pic>
        <p:nvPicPr>
          <p:cNvPr id="10" name="Picture 2" descr="E:\data\Robotics\140922 NEC\ReID\demo\gif\opt-1-1-37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7300" y="2756650"/>
            <a:ext cx="8204200" cy="1389365"/>
          </a:xfrm>
          <a:prstGeom prst="rect">
            <a:avLst/>
          </a:prstGeom>
          <a:noFill/>
        </p:spPr>
      </p:pic>
      <p:pic>
        <p:nvPicPr>
          <p:cNvPr id="11" name="Picture 5" descr="E:\data\Robotics\140922 NEC\ReID\demo\gif\per-1-1-37-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9300" y="2854325"/>
            <a:ext cx="609600" cy="1219200"/>
          </a:xfrm>
          <a:prstGeom prst="rect">
            <a:avLst/>
          </a:prstGeom>
          <a:noFill/>
        </p:spPr>
      </p:pic>
      <p:sp>
        <p:nvSpPr>
          <p:cNvPr id="13" name="右箭头 12"/>
          <p:cNvSpPr/>
          <p:nvPr/>
        </p:nvSpPr>
        <p:spPr>
          <a:xfrm>
            <a:off x="2794000" y="3197225"/>
            <a:ext cx="64770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31888" y="4221633"/>
            <a:ext cx="621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Walking cycles extraction</a:t>
            </a:r>
            <a:endParaRPr lang="zh-CN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693"/>
    </mc:Choice>
    <mc:Fallback>
      <p:transition spd="slow" advTm="9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E:\data\Robotics\140922 NEC\ReID\demo\gif\opt-1-1-37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3212" y="2752725"/>
            <a:ext cx="8205589" cy="1389600"/>
          </a:xfrm>
          <a:prstGeom prst="rect">
            <a:avLst/>
          </a:prstGeom>
          <a:noFill/>
        </p:spPr>
      </p:pic>
      <p:pic>
        <p:nvPicPr>
          <p:cNvPr id="6145" name="Picture 1" descr="E:\data\Robotics\140922 NEC\ReID\demo\gif\opt-1-1-37-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689" y="2752725"/>
            <a:ext cx="8205589" cy="1389600"/>
          </a:xfrm>
          <a:prstGeom prst="rect">
            <a:avLst/>
          </a:prstGeom>
          <a:noFill/>
        </p:spPr>
      </p:pic>
      <p:sp>
        <p:nvSpPr>
          <p:cNvPr id="27" name="上箭头 26"/>
          <p:cNvSpPr/>
          <p:nvPr/>
        </p:nvSpPr>
        <p:spPr>
          <a:xfrm>
            <a:off x="5092700" y="2371725"/>
            <a:ext cx="762000" cy="673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105401" y="3121025"/>
            <a:ext cx="756919" cy="596900"/>
            <a:chOff x="3581400" y="2781300"/>
            <a:chExt cx="756919" cy="596900"/>
          </a:xfrm>
        </p:grpSpPr>
        <p:sp>
          <p:nvSpPr>
            <p:cNvPr id="28" name="矩形 27"/>
            <p:cNvSpPr/>
            <p:nvPr/>
          </p:nvSpPr>
          <p:spPr>
            <a:xfrm>
              <a:off x="3581400" y="2781300"/>
              <a:ext cx="45719" cy="596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292600" y="2781300"/>
              <a:ext cx="45719" cy="596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458" name="Picture 2" descr="E:\data\Robotics\140922 NEC\ReID\demo\gif\stk-1-1-37-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5" y="620714"/>
            <a:ext cx="1466850" cy="1647825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2933370" y="4214896"/>
            <a:ext cx="621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Walking cycles extraction</a:t>
            </a:r>
            <a:endParaRPr lang="zh-CN" altLang="en-US" sz="3200" dirty="0"/>
          </a:p>
        </p:txBody>
      </p:sp>
    </p:spTree>
  </p:cSld>
  <p:clrMapOvr>
    <a:masterClrMapping/>
  </p:clrMapOvr>
  <p:transition advTm="40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8993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5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7569" y="2560261"/>
            <a:ext cx="1466850" cy="1647825"/>
          </a:xfrm>
          <a:prstGeom prst="rect">
            <a:avLst/>
          </a:prstGeom>
        </p:spPr>
      </p:pic>
      <p:pic>
        <p:nvPicPr>
          <p:cNvPr id="20485" name="Picture 5" descr="E:\data\Robotics\140922 NEC\ReID\demo\gif\stk-1-1-37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4925" y="2509839"/>
            <a:ext cx="3028950" cy="2466975"/>
          </a:xfrm>
          <a:prstGeom prst="rect">
            <a:avLst/>
          </a:prstGeom>
          <a:noFill/>
        </p:spPr>
      </p:pic>
      <p:pic>
        <p:nvPicPr>
          <p:cNvPr id="19458" name="Picture 2" descr="E:\data\Robotics\140922 NEC\ReID\demo\gif\stk-1-1-37-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5" y="620714"/>
            <a:ext cx="1466850" cy="1647825"/>
          </a:xfrm>
          <a:prstGeom prst="rect">
            <a:avLst/>
          </a:prstGeom>
          <a:noFill/>
        </p:spPr>
      </p:pic>
      <p:sp>
        <p:nvSpPr>
          <p:cNvPr id="10" name="上箭头 9"/>
          <p:cNvSpPr/>
          <p:nvPr/>
        </p:nvSpPr>
        <p:spPr>
          <a:xfrm rot="13594328">
            <a:off x="3911599" y="2036085"/>
            <a:ext cx="876300" cy="800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 rot="7933609">
            <a:off x="6337298" y="2022475"/>
            <a:ext cx="876300" cy="800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267" y="4594237"/>
            <a:ext cx="1587500" cy="1920720"/>
          </a:xfrm>
          <a:prstGeom prst="rect">
            <a:avLst/>
          </a:prstGeom>
        </p:spPr>
      </p:pic>
      <p:sp>
        <p:nvSpPr>
          <p:cNvPr id="23" name="上箭头 22"/>
          <p:cNvSpPr/>
          <p:nvPr/>
        </p:nvSpPr>
        <p:spPr>
          <a:xfrm rot="13594328">
            <a:off x="6273798" y="4308474"/>
            <a:ext cx="876300" cy="800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上箭头 23"/>
          <p:cNvSpPr/>
          <p:nvPr/>
        </p:nvSpPr>
        <p:spPr>
          <a:xfrm rot="7933609">
            <a:off x="4076697" y="4352924"/>
            <a:ext cx="876300" cy="800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07891" y="3900199"/>
            <a:ext cx="2604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Spatial Segmentation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621805" y="3361590"/>
            <a:ext cx="262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Temporal Segmentation</a:t>
            </a:r>
            <a:endParaRPr lang="zh-CN" altLang="en-US" sz="3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332935" y="5233545"/>
            <a:ext cx="2375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Body-action Unit</a:t>
            </a:r>
            <a:endParaRPr lang="zh-CN" altLang="en-US" sz="3200" dirty="0"/>
          </a:p>
        </p:txBody>
      </p:sp>
    </p:spTree>
  </p:cSld>
  <p:clrMapOvr>
    <a:masterClrMapping/>
  </p:clrMapOvr>
  <p:transition advTm="30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/>
          <p:cNvGrpSpPr/>
          <p:nvPr/>
        </p:nvGrpSpPr>
        <p:grpSpPr>
          <a:xfrm>
            <a:off x="3670134" y="3178176"/>
            <a:ext cx="3886723" cy="531515"/>
            <a:chOff x="2203283" y="2978150"/>
            <a:chExt cx="3886723" cy="531515"/>
          </a:xfrm>
        </p:grpSpPr>
        <p:cxnSp>
          <p:nvCxnSpPr>
            <p:cNvPr id="6" name="直接箭头连接符 5"/>
            <p:cNvCxnSpPr/>
            <p:nvPr/>
          </p:nvCxnSpPr>
          <p:spPr bwMode="auto">
            <a:xfrm>
              <a:off x="2203283" y="3472342"/>
              <a:ext cx="672679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直接箭头连接符 6"/>
            <p:cNvCxnSpPr/>
            <p:nvPr/>
          </p:nvCxnSpPr>
          <p:spPr bwMode="auto">
            <a:xfrm flipV="1">
              <a:off x="2203283" y="2978150"/>
              <a:ext cx="0" cy="494194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矩形 7"/>
            <p:cNvSpPr/>
            <p:nvPr/>
          </p:nvSpPr>
          <p:spPr bwMode="auto">
            <a:xfrm>
              <a:off x="2203283" y="3157854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315396" y="3202783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2427509" y="324770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2539622" y="3112930"/>
              <a:ext cx="112113" cy="359414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651735" y="3068001"/>
              <a:ext cx="112113" cy="40434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 bwMode="auto">
            <a:xfrm>
              <a:off x="3104191" y="3472340"/>
              <a:ext cx="672679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 flipV="1">
              <a:off x="3104191" y="2978150"/>
              <a:ext cx="0" cy="494192"/>
            </a:xfrm>
            <a:prstGeom prst="straightConnector1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矩形 14"/>
            <p:cNvSpPr/>
            <p:nvPr/>
          </p:nvSpPr>
          <p:spPr bwMode="auto">
            <a:xfrm>
              <a:off x="3104191" y="3225244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216304" y="3163471"/>
              <a:ext cx="112113" cy="30886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328418" y="3247707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440531" y="3225244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3552644" y="3068001"/>
              <a:ext cx="112113" cy="40433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 bwMode="auto">
            <a:xfrm>
              <a:off x="4005100" y="3472342"/>
              <a:ext cx="672679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 bwMode="auto">
            <a:xfrm flipV="1">
              <a:off x="4005100" y="2978150"/>
              <a:ext cx="0" cy="494194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矩形 21"/>
            <p:cNvSpPr/>
            <p:nvPr/>
          </p:nvSpPr>
          <p:spPr bwMode="auto">
            <a:xfrm>
              <a:off x="4005100" y="3157854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117213" y="307228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4229326" y="324770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341439" y="333114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453550" y="3260544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 bwMode="auto">
            <a:xfrm>
              <a:off x="4906006" y="3472342"/>
              <a:ext cx="672679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直接箭头连接符 27"/>
            <p:cNvCxnSpPr/>
            <p:nvPr/>
          </p:nvCxnSpPr>
          <p:spPr bwMode="auto">
            <a:xfrm flipV="1">
              <a:off x="4906006" y="2978150"/>
              <a:ext cx="0" cy="494194"/>
            </a:xfrm>
            <a:prstGeom prst="straightConnector1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矩形 28"/>
            <p:cNvSpPr/>
            <p:nvPr/>
          </p:nvSpPr>
          <p:spPr bwMode="auto">
            <a:xfrm>
              <a:off x="4906006" y="333114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5018119" y="3202783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5130232" y="3101696"/>
              <a:ext cx="112113" cy="370646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5242345" y="3225246"/>
              <a:ext cx="112113" cy="24709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5354458" y="3313496"/>
              <a:ext cx="112113" cy="15884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92140" y="304800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zh-CN" altLang="en-US" sz="2400" dirty="0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3935730" y="3888106"/>
            <a:ext cx="4010688" cy="612291"/>
            <a:chOff x="2468880" y="3688080"/>
            <a:chExt cx="4010688" cy="612291"/>
          </a:xfrm>
        </p:grpSpPr>
        <p:cxnSp>
          <p:nvCxnSpPr>
            <p:cNvPr id="48" name="直接箭头连接符 47"/>
            <p:cNvCxnSpPr/>
            <p:nvPr/>
          </p:nvCxnSpPr>
          <p:spPr bwMode="auto">
            <a:xfrm>
              <a:off x="3104191" y="4300365"/>
              <a:ext cx="672679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直接箭头连接符 48"/>
            <p:cNvCxnSpPr/>
            <p:nvPr/>
          </p:nvCxnSpPr>
          <p:spPr bwMode="auto">
            <a:xfrm flipV="1">
              <a:off x="3104191" y="3806171"/>
              <a:ext cx="0" cy="494194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矩形 49"/>
            <p:cNvSpPr/>
            <p:nvPr/>
          </p:nvSpPr>
          <p:spPr bwMode="auto">
            <a:xfrm>
              <a:off x="3104191" y="4159166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3216304" y="3989206"/>
              <a:ext cx="112113" cy="31115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3328415" y="4044117"/>
              <a:ext cx="112113" cy="2562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3440529" y="4117330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3552642" y="4208848"/>
              <a:ext cx="112113" cy="9151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55" name="直接箭头连接符 54"/>
            <p:cNvCxnSpPr/>
            <p:nvPr/>
          </p:nvCxnSpPr>
          <p:spPr bwMode="auto">
            <a:xfrm>
              <a:off x="4005096" y="4300365"/>
              <a:ext cx="672679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直接箭头连接符 55"/>
            <p:cNvCxnSpPr/>
            <p:nvPr/>
          </p:nvCxnSpPr>
          <p:spPr bwMode="auto">
            <a:xfrm flipV="1">
              <a:off x="4005096" y="3806171"/>
              <a:ext cx="0" cy="494194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" name="矩形 56"/>
            <p:cNvSpPr/>
            <p:nvPr/>
          </p:nvSpPr>
          <p:spPr bwMode="auto">
            <a:xfrm>
              <a:off x="4005096" y="4159166"/>
              <a:ext cx="112113" cy="14119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4117209" y="4088567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4229322" y="4035618"/>
              <a:ext cx="112113" cy="26474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4341433" y="3950311"/>
              <a:ext cx="112113" cy="350054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4453546" y="4176817"/>
              <a:ext cx="112113" cy="1235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>
              <a:off x="4906000" y="4300365"/>
              <a:ext cx="672679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直接箭头连接符 62"/>
            <p:cNvCxnSpPr/>
            <p:nvPr/>
          </p:nvCxnSpPr>
          <p:spPr bwMode="auto">
            <a:xfrm flipV="1">
              <a:off x="4906000" y="3806171"/>
              <a:ext cx="0" cy="494194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矩形 63"/>
            <p:cNvSpPr/>
            <p:nvPr/>
          </p:nvSpPr>
          <p:spPr bwMode="auto">
            <a:xfrm>
              <a:off x="4906000" y="4117330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5018111" y="4249241"/>
              <a:ext cx="112113" cy="51122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5130224" y="4075730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5242333" y="4027707"/>
              <a:ext cx="112113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5354448" y="3970902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cxnSp>
          <p:nvCxnSpPr>
            <p:cNvPr id="69" name="直接箭头连接符 68"/>
            <p:cNvCxnSpPr/>
            <p:nvPr/>
          </p:nvCxnSpPr>
          <p:spPr bwMode="auto">
            <a:xfrm>
              <a:off x="5806891" y="4300365"/>
              <a:ext cx="672677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直接箭头连接符 69"/>
            <p:cNvCxnSpPr/>
            <p:nvPr/>
          </p:nvCxnSpPr>
          <p:spPr bwMode="auto">
            <a:xfrm flipV="1">
              <a:off x="5806906" y="3806177"/>
              <a:ext cx="0" cy="494194"/>
            </a:xfrm>
            <a:prstGeom prst="straightConnector1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矩形 70"/>
            <p:cNvSpPr/>
            <p:nvPr/>
          </p:nvSpPr>
          <p:spPr bwMode="auto">
            <a:xfrm>
              <a:off x="5806919" y="4117336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2" name="矩形 71"/>
            <p:cNvSpPr/>
            <p:nvPr/>
          </p:nvSpPr>
          <p:spPr bwMode="auto">
            <a:xfrm>
              <a:off x="5919019" y="3900306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6031136" y="4075732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6143268" y="3934285"/>
              <a:ext cx="112113" cy="36607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6255375" y="3970898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68880" y="368808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zh-CN" altLang="en-US" sz="2400" dirty="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2820212" y="5391290"/>
            <a:ext cx="6306355" cy="604400"/>
            <a:chOff x="1353361" y="5191265"/>
            <a:chExt cx="6306355" cy="604400"/>
          </a:xfrm>
        </p:grpSpPr>
        <p:cxnSp>
          <p:nvCxnSpPr>
            <p:cNvPr id="80" name="直接箭头连接符 79"/>
            <p:cNvCxnSpPr/>
            <p:nvPr/>
          </p:nvCxnSpPr>
          <p:spPr bwMode="auto">
            <a:xfrm>
              <a:off x="1353361" y="5767824"/>
              <a:ext cx="6306355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直接箭头连接符 80"/>
            <p:cNvCxnSpPr/>
            <p:nvPr/>
          </p:nvCxnSpPr>
          <p:spPr bwMode="auto">
            <a:xfrm flipV="1">
              <a:off x="1353361" y="5191265"/>
              <a:ext cx="0" cy="576557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矩形 81"/>
            <p:cNvSpPr/>
            <p:nvPr/>
          </p:nvSpPr>
          <p:spPr bwMode="auto">
            <a:xfrm>
              <a:off x="1355363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1467476" y="5498263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1579589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1691702" y="5408409"/>
              <a:ext cx="112113" cy="359415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1803815" y="5363483"/>
              <a:ext cx="112113" cy="404341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1994006" y="5520728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2106119" y="5458955"/>
              <a:ext cx="112113" cy="30886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2218232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2330345" y="5520728"/>
              <a:ext cx="112113" cy="247096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2442458" y="5363485"/>
              <a:ext cx="112113" cy="404339"/>
            </a:xfrm>
            <a:prstGeom prst="rect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2594612" y="5453336"/>
              <a:ext cx="112113" cy="31448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2706725" y="536776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2818838" y="5543191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2930951" y="562662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3043064" y="5556026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3193215" y="5626623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3305328" y="5498261"/>
              <a:ext cx="112113" cy="269561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9" name="矩形 98"/>
            <p:cNvSpPr/>
            <p:nvPr/>
          </p:nvSpPr>
          <p:spPr bwMode="auto">
            <a:xfrm>
              <a:off x="3417441" y="5397176"/>
              <a:ext cx="112113" cy="370646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0" name="矩形 99"/>
            <p:cNvSpPr/>
            <p:nvPr/>
          </p:nvSpPr>
          <p:spPr bwMode="auto">
            <a:xfrm>
              <a:off x="3529554" y="5520726"/>
              <a:ext cx="112113" cy="24709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3641667" y="5608974"/>
              <a:ext cx="112113" cy="158848"/>
            </a:xfrm>
            <a:prstGeom prst="rect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5033069" y="5626625"/>
              <a:ext cx="112113" cy="14119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5145182" y="5456665"/>
              <a:ext cx="112113" cy="31115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5257295" y="5511576"/>
              <a:ext cx="112113" cy="2562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5369408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5481521" y="5676307"/>
              <a:ext cx="112113" cy="9151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5633674" y="5626625"/>
              <a:ext cx="112113" cy="141197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8" name="矩形 117"/>
            <p:cNvSpPr/>
            <p:nvPr/>
          </p:nvSpPr>
          <p:spPr bwMode="auto">
            <a:xfrm>
              <a:off x="5745787" y="5556026"/>
              <a:ext cx="112113" cy="21179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19" name="矩形 118"/>
            <p:cNvSpPr/>
            <p:nvPr/>
          </p:nvSpPr>
          <p:spPr bwMode="auto">
            <a:xfrm>
              <a:off x="5857900" y="5503077"/>
              <a:ext cx="112113" cy="26474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0" name="矩形 119"/>
            <p:cNvSpPr/>
            <p:nvPr/>
          </p:nvSpPr>
          <p:spPr bwMode="auto">
            <a:xfrm>
              <a:off x="5970013" y="5417769"/>
              <a:ext cx="112113" cy="35005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6082126" y="5644276"/>
              <a:ext cx="112113" cy="12354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6234279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6346392" y="5716700"/>
              <a:ext cx="112113" cy="51122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6458506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6570619" y="5495166"/>
              <a:ext cx="112113" cy="272658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6682732" y="5438361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6834885" y="5584789"/>
              <a:ext cx="112113" cy="183035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6946998" y="5367763"/>
              <a:ext cx="112113" cy="400061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7059111" y="5543189"/>
              <a:ext cx="112113" cy="22463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7171224" y="5401754"/>
              <a:ext cx="112113" cy="366070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7283337" y="5438361"/>
              <a:ext cx="112113" cy="329463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876040" y="532130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zh-CN" altLang="en-US" sz="2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485640" y="533400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…</a:t>
              </a:r>
              <a:endParaRPr lang="zh-CN" altLang="en-US" sz="2400" dirty="0"/>
            </a:p>
          </p:txBody>
        </p:sp>
      </p:grpSp>
      <p:sp>
        <p:nvSpPr>
          <p:cNvPr id="134" name="下箭头 133"/>
          <p:cNvSpPr/>
          <p:nvPr/>
        </p:nvSpPr>
        <p:spPr>
          <a:xfrm>
            <a:off x="5213350" y="2473325"/>
            <a:ext cx="6604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下箭头 134"/>
          <p:cNvSpPr/>
          <p:nvPr/>
        </p:nvSpPr>
        <p:spPr>
          <a:xfrm>
            <a:off x="5238750" y="4822825"/>
            <a:ext cx="66040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81521" y="2424389"/>
            <a:ext cx="328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Fisher Vectors</a:t>
            </a:r>
            <a:endParaRPr lang="zh-CN" altLang="en-US" sz="3200" dirty="0"/>
          </a:p>
        </p:txBody>
      </p:sp>
      <p:sp>
        <p:nvSpPr>
          <p:cNvPr id="136" name="文本框 135"/>
          <p:cNvSpPr txBox="1"/>
          <p:nvPr/>
        </p:nvSpPr>
        <p:spPr>
          <a:xfrm>
            <a:off x="6022625" y="4833811"/>
            <a:ext cx="328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Concatenate</a:t>
            </a:r>
            <a:endParaRPr lang="zh-CN" altLang="en-US" sz="3200" dirty="0"/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267" y="4594237"/>
            <a:ext cx="1587500" cy="1920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49"/>
    </mc:Choice>
    <mc:Fallback>
      <p:transition spd="slow" advTm="8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0278 -0.644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3" grpId="0"/>
      <p:bldP spid="1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</TotalTime>
  <Words>315</Words>
  <Application>Microsoft Office PowerPoint</Application>
  <PresentationFormat>自定义</PresentationFormat>
  <Paragraphs>52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A Spatio-Temporal Appearance Representation for Video-based Pedestrian Re-Identification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Microsof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xiafan</cp:lastModifiedBy>
  <cp:revision>55</cp:revision>
  <dcterms:created xsi:type="dcterms:W3CDTF">2015-09-18T02:44:36Z</dcterms:created>
  <dcterms:modified xsi:type="dcterms:W3CDTF">2015-10-07T12:09:07Z</dcterms:modified>
</cp:coreProperties>
</file>